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2" r:id="rId1"/>
    <p:sldMasterId id="2147484018" r:id="rId2"/>
  </p:sldMasterIdLst>
  <p:notesMasterIdLst>
    <p:notesMasterId r:id="rId23"/>
  </p:notesMasterIdLst>
  <p:sldIdLst>
    <p:sldId id="256" r:id="rId3"/>
    <p:sldId id="283" r:id="rId4"/>
    <p:sldId id="264" r:id="rId5"/>
    <p:sldId id="265" r:id="rId6"/>
    <p:sldId id="266" r:id="rId7"/>
    <p:sldId id="267" r:id="rId8"/>
    <p:sldId id="279" r:id="rId9"/>
    <p:sldId id="281" r:id="rId10"/>
    <p:sldId id="282" r:id="rId11"/>
    <p:sldId id="280" r:id="rId12"/>
    <p:sldId id="271" r:id="rId13"/>
    <p:sldId id="272" r:id="rId14"/>
    <p:sldId id="259" r:id="rId15"/>
    <p:sldId id="262" r:id="rId16"/>
    <p:sldId id="274" r:id="rId17"/>
    <p:sldId id="277" r:id="rId18"/>
    <p:sldId id="285" r:id="rId19"/>
    <p:sldId id="278" r:id="rId20"/>
    <p:sldId id="276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A5300F"/>
    <a:srgbClr val="0000CC"/>
    <a:srgbClr val="66CCFF"/>
    <a:srgbClr val="99CCFF"/>
    <a:srgbClr val="3366FF"/>
    <a:srgbClr val="008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9" autoAdjust="0"/>
    <p:restoredTop sz="63104" autoAdjust="0"/>
  </p:normalViewPr>
  <p:slideViewPr>
    <p:cSldViewPr snapToGrid="0">
      <p:cViewPr varScale="1">
        <p:scale>
          <a:sx n="58" d="100"/>
          <a:sy n="58" d="100"/>
        </p:scale>
        <p:origin x="11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3A5254-A0A7-49A7-97F3-8345C8DC266E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B92D52ED-8F38-49AC-B9B2-C74F33052B47}">
      <dgm:prSet phldrT="[文字]"/>
      <dgm:spPr/>
      <dgm:t>
        <a:bodyPr/>
        <a:lstStyle/>
        <a:p>
          <a:r>
            <a:rPr lang="zh-TW" altLang="en-US" dirty="0" smtClean="0"/>
            <a:t>輸入喜好</a:t>
          </a:r>
          <a:endParaRPr lang="zh-TW" altLang="en-US" dirty="0"/>
        </a:p>
      </dgm:t>
    </dgm:pt>
    <dgm:pt modelId="{B78BF720-D44B-4807-8B5C-B94AC979B3C2}" type="parTrans" cxnId="{2261B81C-2734-4464-B78D-8187BB9101E5}">
      <dgm:prSet/>
      <dgm:spPr/>
      <dgm:t>
        <a:bodyPr/>
        <a:lstStyle/>
        <a:p>
          <a:endParaRPr lang="zh-TW" altLang="en-US"/>
        </a:p>
      </dgm:t>
    </dgm:pt>
    <dgm:pt modelId="{226D16B2-1BEC-4317-BCA7-1E44C7C4F3C7}" type="sibTrans" cxnId="{2261B81C-2734-4464-B78D-8187BB9101E5}">
      <dgm:prSet/>
      <dgm:spPr/>
      <dgm:t>
        <a:bodyPr/>
        <a:lstStyle/>
        <a:p>
          <a:endParaRPr lang="zh-TW" altLang="en-US"/>
        </a:p>
      </dgm:t>
    </dgm:pt>
    <dgm:pt modelId="{6F48F3C2-195B-4F2E-8BF5-C7E176DBDDA9}">
      <dgm:prSet phldrT="[文字]"/>
      <dgm:spPr/>
      <dgm:t>
        <a:bodyPr/>
        <a:lstStyle/>
        <a:p>
          <a:r>
            <a:rPr lang="zh-TW" altLang="en-US" dirty="0" smtClean="0"/>
            <a:t>找出同偏好者</a:t>
          </a:r>
          <a:endParaRPr lang="zh-TW" altLang="en-US" dirty="0"/>
        </a:p>
      </dgm:t>
    </dgm:pt>
    <dgm:pt modelId="{0C903AAF-B267-4A04-A6DD-8B95D7E3A1A1}" type="parTrans" cxnId="{1C7D090A-4EF5-4DE1-A7FA-89354B0FA499}">
      <dgm:prSet/>
      <dgm:spPr/>
      <dgm:t>
        <a:bodyPr/>
        <a:lstStyle/>
        <a:p>
          <a:endParaRPr lang="zh-TW" altLang="en-US"/>
        </a:p>
      </dgm:t>
    </dgm:pt>
    <dgm:pt modelId="{2B416E43-520F-4F07-B045-ED8A3A20D137}" type="sibTrans" cxnId="{1C7D090A-4EF5-4DE1-A7FA-89354B0FA499}">
      <dgm:prSet/>
      <dgm:spPr/>
      <dgm:t>
        <a:bodyPr/>
        <a:lstStyle/>
        <a:p>
          <a:endParaRPr lang="zh-TW" altLang="en-US"/>
        </a:p>
      </dgm:t>
    </dgm:pt>
    <dgm:pt modelId="{882A7810-DC63-4A11-9273-4F3DD5C1574E}">
      <dgm:prSet phldrT="[文字]"/>
      <dgm:spPr/>
      <dgm:t>
        <a:bodyPr/>
        <a:lstStyle/>
        <a:p>
          <a:r>
            <a:rPr lang="zh-TW" altLang="en-US" dirty="0" smtClean="0"/>
            <a:t>推薦偏好者喜愛的電影</a:t>
          </a:r>
          <a:endParaRPr lang="zh-TW" altLang="en-US" dirty="0"/>
        </a:p>
      </dgm:t>
    </dgm:pt>
    <dgm:pt modelId="{CDC10693-7672-4B3C-BEC9-7100AD9C1F6B}" type="parTrans" cxnId="{ED624E97-7F28-413A-B818-6DEE50871AFE}">
      <dgm:prSet/>
      <dgm:spPr/>
      <dgm:t>
        <a:bodyPr/>
        <a:lstStyle/>
        <a:p>
          <a:endParaRPr lang="zh-TW" altLang="en-US"/>
        </a:p>
      </dgm:t>
    </dgm:pt>
    <dgm:pt modelId="{80BA8DAF-6294-42F8-8DAB-5459414422AB}" type="sibTrans" cxnId="{ED624E97-7F28-413A-B818-6DEE50871AFE}">
      <dgm:prSet/>
      <dgm:spPr/>
      <dgm:t>
        <a:bodyPr/>
        <a:lstStyle/>
        <a:p>
          <a:endParaRPr lang="zh-TW" altLang="en-US"/>
        </a:p>
      </dgm:t>
    </dgm:pt>
    <dgm:pt modelId="{FE4D2BE0-33B5-4C2A-9FF9-4EDF728FD0EC}" type="pres">
      <dgm:prSet presAssocID="{0D3A5254-A0A7-49A7-97F3-8345C8DC266E}" presName="Name0" presStyleCnt="0">
        <dgm:presLayoutVars>
          <dgm:dir/>
          <dgm:resizeHandles val="exact"/>
        </dgm:presLayoutVars>
      </dgm:prSet>
      <dgm:spPr/>
    </dgm:pt>
    <dgm:pt modelId="{6A13709A-3295-4FE8-A2BE-7F3855916BD6}" type="pres">
      <dgm:prSet presAssocID="{B92D52ED-8F38-49AC-B9B2-C74F33052B4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AE1380D-7F01-4792-8065-E6840B372A23}" type="pres">
      <dgm:prSet presAssocID="{226D16B2-1BEC-4317-BCA7-1E44C7C4F3C7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4F85DF4-36BA-4264-859A-B424147E5DB4}" type="pres">
      <dgm:prSet presAssocID="{226D16B2-1BEC-4317-BCA7-1E44C7C4F3C7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05505904-324F-4FA0-85E0-9C0B9CE19D0F}" type="pres">
      <dgm:prSet presAssocID="{6F48F3C2-195B-4F2E-8BF5-C7E176DBDDA9}" presName="node" presStyleLbl="node1" presStyleIdx="1" presStyleCnt="3" custScaleX="12472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DC8663-2C03-479A-9A2B-FD2A24EB5DF2}" type="pres">
      <dgm:prSet presAssocID="{2B416E43-520F-4F07-B045-ED8A3A20D137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A624D8D8-852D-4E70-B75E-D21F1C19E4B1}" type="pres">
      <dgm:prSet presAssocID="{2B416E43-520F-4F07-B045-ED8A3A20D137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2F42A1D-6E9A-424E-B9CB-7EE7EDCDEA9E}" type="pres">
      <dgm:prSet presAssocID="{882A7810-DC63-4A11-9273-4F3DD5C1574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261B81C-2734-4464-B78D-8187BB9101E5}" srcId="{0D3A5254-A0A7-49A7-97F3-8345C8DC266E}" destId="{B92D52ED-8F38-49AC-B9B2-C74F33052B47}" srcOrd="0" destOrd="0" parTransId="{B78BF720-D44B-4807-8B5C-B94AC979B3C2}" sibTransId="{226D16B2-1BEC-4317-BCA7-1E44C7C4F3C7}"/>
    <dgm:cxn modelId="{386670ED-FA6E-49DC-B07B-EFA01F732D1D}" type="presOf" srcId="{2B416E43-520F-4F07-B045-ED8A3A20D137}" destId="{A624D8D8-852D-4E70-B75E-D21F1C19E4B1}" srcOrd="1" destOrd="0" presId="urn:microsoft.com/office/officeart/2005/8/layout/process1"/>
    <dgm:cxn modelId="{DB47D246-AC22-4031-B7B5-79D9F31DF660}" type="presOf" srcId="{6F48F3C2-195B-4F2E-8BF5-C7E176DBDDA9}" destId="{05505904-324F-4FA0-85E0-9C0B9CE19D0F}" srcOrd="0" destOrd="0" presId="urn:microsoft.com/office/officeart/2005/8/layout/process1"/>
    <dgm:cxn modelId="{71BDBC5A-9491-4972-975D-D7AB019A077F}" type="presOf" srcId="{882A7810-DC63-4A11-9273-4F3DD5C1574E}" destId="{62F42A1D-6E9A-424E-B9CB-7EE7EDCDEA9E}" srcOrd="0" destOrd="0" presId="urn:microsoft.com/office/officeart/2005/8/layout/process1"/>
    <dgm:cxn modelId="{AFF20E13-53DC-4890-AE83-AD09837B5774}" type="presOf" srcId="{226D16B2-1BEC-4317-BCA7-1E44C7C4F3C7}" destId="{E4F85DF4-36BA-4264-859A-B424147E5DB4}" srcOrd="1" destOrd="0" presId="urn:microsoft.com/office/officeart/2005/8/layout/process1"/>
    <dgm:cxn modelId="{ED624E97-7F28-413A-B818-6DEE50871AFE}" srcId="{0D3A5254-A0A7-49A7-97F3-8345C8DC266E}" destId="{882A7810-DC63-4A11-9273-4F3DD5C1574E}" srcOrd="2" destOrd="0" parTransId="{CDC10693-7672-4B3C-BEC9-7100AD9C1F6B}" sibTransId="{80BA8DAF-6294-42F8-8DAB-5459414422AB}"/>
    <dgm:cxn modelId="{9943E46E-C216-4D10-941B-6F2DC0AE1760}" type="presOf" srcId="{226D16B2-1BEC-4317-BCA7-1E44C7C4F3C7}" destId="{7AE1380D-7F01-4792-8065-E6840B372A23}" srcOrd="0" destOrd="0" presId="urn:microsoft.com/office/officeart/2005/8/layout/process1"/>
    <dgm:cxn modelId="{1C7D090A-4EF5-4DE1-A7FA-89354B0FA499}" srcId="{0D3A5254-A0A7-49A7-97F3-8345C8DC266E}" destId="{6F48F3C2-195B-4F2E-8BF5-C7E176DBDDA9}" srcOrd="1" destOrd="0" parTransId="{0C903AAF-B267-4A04-A6DD-8B95D7E3A1A1}" sibTransId="{2B416E43-520F-4F07-B045-ED8A3A20D137}"/>
    <dgm:cxn modelId="{4D322CF0-91AF-4778-BDF2-4FBC2BFB33F8}" type="presOf" srcId="{2B416E43-520F-4F07-B045-ED8A3A20D137}" destId="{F8DC8663-2C03-479A-9A2B-FD2A24EB5DF2}" srcOrd="0" destOrd="0" presId="urn:microsoft.com/office/officeart/2005/8/layout/process1"/>
    <dgm:cxn modelId="{E3D7FE8B-99A9-4384-B90D-1403DB3BA55B}" type="presOf" srcId="{B92D52ED-8F38-49AC-B9B2-C74F33052B47}" destId="{6A13709A-3295-4FE8-A2BE-7F3855916BD6}" srcOrd="0" destOrd="0" presId="urn:microsoft.com/office/officeart/2005/8/layout/process1"/>
    <dgm:cxn modelId="{6C88CDBE-19FC-4375-A88D-3A49A7AEF49E}" type="presOf" srcId="{0D3A5254-A0A7-49A7-97F3-8345C8DC266E}" destId="{FE4D2BE0-33B5-4C2A-9FF9-4EDF728FD0EC}" srcOrd="0" destOrd="0" presId="urn:microsoft.com/office/officeart/2005/8/layout/process1"/>
    <dgm:cxn modelId="{79F7C5ED-6DB4-4E38-9F24-BBEA6B683F49}" type="presParOf" srcId="{FE4D2BE0-33B5-4C2A-9FF9-4EDF728FD0EC}" destId="{6A13709A-3295-4FE8-A2BE-7F3855916BD6}" srcOrd="0" destOrd="0" presId="urn:microsoft.com/office/officeart/2005/8/layout/process1"/>
    <dgm:cxn modelId="{FD790787-2830-4630-8109-1D8277269CE1}" type="presParOf" srcId="{FE4D2BE0-33B5-4C2A-9FF9-4EDF728FD0EC}" destId="{7AE1380D-7F01-4792-8065-E6840B372A23}" srcOrd="1" destOrd="0" presId="urn:microsoft.com/office/officeart/2005/8/layout/process1"/>
    <dgm:cxn modelId="{B68F8E11-8772-463D-8E22-C3BEDB425228}" type="presParOf" srcId="{7AE1380D-7F01-4792-8065-E6840B372A23}" destId="{E4F85DF4-36BA-4264-859A-B424147E5DB4}" srcOrd="0" destOrd="0" presId="urn:microsoft.com/office/officeart/2005/8/layout/process1"/>
    <dgm:cxn modelId="{CCA66E4D-A1C8-4598-8A1B-581DE46FC4E3}" type="presParOf" srcId="{FE4D2BE0-33B5-4C2A-9FF9-4EDF728FD0EC}" destId="{05505904-324F-4FA0-85E0-9C0B9CE19D0F}" srcOrd="2" destOrd="0" presId="urn:microsoft.com/office/officeart/2005/8/layout/process1"/>
    <dgm:cxn modelId="{E7152E32-99E7-4B3B-8CFD-AE6C7AC65AD5}" type="presParOf" srcId="{FE4D2BE0-33B5-4C2A-9FF9-4EDF728FD0EC}" destId="{F8DC8663-2C03-479A-9A2B-FD2A24EB5DF2}" srcOrd="3" destOrd="0" presId="urn:microsoft.com/office/officeart/2005/8/layout/process1"/>
    <dgm:cxn modelId="{CEAF8E4C-FF28-48A6-97EA-DCAB3756A20B}" type="presParOf" srcId="{F8DC8663-2C03-479A-9A2B-FD2A24EB5DF2}" destId="{A624D8D8-852D-4E70-B75E-D21F1C19E4B1}" srcOrd="0" destOrd="0" presId="urn:microsoft.com/office/officeart/2005/8/layout/process1"/>
    <dgm:cxn modelId="{9E66951B-7F34-4988-B003-9F31544B4118}" type="presParOf" srcId="{FE4D2BE0-33B5-4C2A-9FF9-4EDF728FD0EC}" destId="{62F42A1D-6E9A-424E-B9CB-7EE7EDCDEA9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3A5254-A0A7-49A7-97F3-8345C8DC266E}" type="doc">
      <dgm:prSet loTypeId="urn:microsoft.com/office/officeart/2005/8/layout/process1" loCatId="process" qsTypeId="urn:microsoft.com/office/officeart/2005/8/quickstyle/simple2" qsCatId="simple" csTypeId="urn:microsoft.com/office/officeart/2005/8/colors/accent2_2" csCatId="accent2" phldr="1"/>
      <dgm:spPr/>
    </dgm:pt>
    <dgm:pt modelId="{B92D52ED-8F38-49AC-B9B2-C74F33052B47}">
      <dgm:prSet phldrT="[文字]" custT="1"/>
      <dgm:spPr/>
      <dgm:t>
        <a:bodyPr/>
        <a:lstStyle/>
        <a:p>
          <a:r>
            <a:rPr lang="zh-TW" altLang="en-US" sz="2800" dirty="0" smtClean="0"/>
            <a:t>輸入題材</a:t>
          </a:r>
          <a:endParaRPr lang="zh-TW" altLang="en-US" sz="2800" dirty="0"/>
        </a:p>
      </dgm:t>
    </dgm:pt>
    <dgm:pt modelId="{B78BF720-D44B-4807-8B5C-B94AC979B3C2}" type="parTrans" cxnId="{2261B81C-2734-4464-B78D-8187BB9101E5}">
      <dgm:prSet/>
      <dgm:spPr/>
      <dgm:t>
        <a:bodyPr/>
        <a:lstStyle/>
        <a:p>
          <a:endParaRPr lang="zh-TW" altLang="en-US"/>
        </a:p>
      </dgm:t>
    </dgm:pt>
    <dgm:pt modelId="{226D16B2-1BEC-4317-BCA7-1E44C7C4F3C7}" type="sibTrans" cxnId="{2261B81C-2734-4464-B78D-8187BB9101E5}">
      <dgm:prSet/>
      <dgm:spPr/>
      <dgm:t>
        <a:bodyPr/>
        <a:lstStyle/>
        <a:p>
          <a:endParaRPr lang="zh-TW" altLang="en-US"/>
        </a:p>
      </dgm:t>
    </dgm:pt>
    <dgm:pt modelId="{6F48F3C2-195B-4F2E-8BF5-C7E176DBDDA9}">
      <dgm:prSet phldrT="[文字]" custT="1"/>
      <dgm:spPr/>
      <dgm:t>
        <a:bodyPr/>
        <a:lstStyle/>
        <a:p>
          <a:r>
            <a:rPr lang="zh-TW" altLang="en-US" sz="2800" dirty="0" smtClean="0"/>
            <a:t>找出確切題材</a:t>
          </a:r>
          <a:endParaRPr lang="zh-TW" altLang="en-US" sz="2800" dirty="0"/>
        </a:p>
      </dgm:t>
    </dgm:pt>
    <dgm:pt modelId="{0C903AAF-B267-4A04-A6DD-8B95D7E3A1A1}" type="parTrans" cxnId="{1C7D090A-4EF5-4DE1-A7FA-89354B0FA499}">
      <dgm:prSet/>
      <dgm:spPr/>
      <dgm:t>
        <a:bodyPr/>
        <a:lstStyle/>
        <a:p>
          <a:endParaRPr lang="zh-TW" altLang="en-US"/>
        </a:p>
      </dgm:t>
    </dgm:pt>
    <dgm:pt modelId="{2B416E43-520F-4F07-B045-ED8A3A20D137}" type="sibTrans" cxnId="{1C7D090A-4EF5-4DE1-A7FA-89354B0FA499}">
      <dgm:prSet/>
      <dgm:spPr/>
      <dgm:t>
        <a:bodyPr/>
        <a:lstStyle/>
        <a:p>
          <a:endParaRPr lang="zh-TW" altLang="en-US"/>
        </a:p>
      </dgm:t>
    </dgm:pt>
    <dgm:pt modelId="{882A7810-DC63-4A11-9273-4F3DD5C1574E}">
      <dgm:prSet phldrT="[文字]"/>
      <dgm:spPr/>
      <dgm:t>
        <a:bodyPr/>
        <a:lstStyle/>
        <a:p>
          <a:r>
            <a:rPr lang="zh-TW" altLang="en-US" dirty="0" smtClean="0"/>
            <a:t>推薦電影</a:t>
          </a:r>
          <a:endParaRPr lang="zh-TW" altLang="en-US" dirty="0"/>
        </a:p>
      </dgm:t>
    </dgm:pt>
    <dgm:pt modelId="{CDC10693-7672-4B3C-BEC9-7100AD9C1F6B}" type="parTrans" cxnId="{ED624E97-7F28-413A-B818-6DEE50871AFE}">
      <dgm:prSet/>
      <dgm:spPr/>
      <dgm:t>
        <a:bodyPr/>
        <a:lstStyle/>
        <a:p>
          <a:endParaRPr lang="zh-TW" altLang="en-US"/>
        </a:p>
      </dgm:t>
    </dgm:pt>
    <dgm:pt modelId="{80BA8DAF-6294-42F8-8DAB-5459414422AB}" type="sibTrans" cxnId="{ED624E97-7F28-413A-B818-6DEE50871AFE}">
      <dgm:prSet/>
      <dgm:spPr/>
      <dgm:t>
        <a:bodyPr/>
        <a:lstStyle/>
        <a:p>
          <a:endParaRPr lang="zh-TW" altLang="en-US"/>
        </a:p>
      </dgm:t>
    </dgm:pt>
    <dgm:pt modelId="{FE4D2BE0-33B5-4C2A-9FF9-4EDF728FD0EC}" type="pres">
      <dgm:prSet presAssocID="{0D3A5254-A0A7-49A7-97F3-8345C8DC266E}" presName="Name0" presStyleCnt="0">
        <dgm:presLayoutVars>
          <dgm:dir/>
          <dgm:resizeHandles val="exact"/>
        </dgm:presLayoutVars>
      </dgm:prSet>
      <dgm:spPr/>
    </dgm:pt>
    <dgm:pt modelId="{6A13709A-3295-4FE8-A2BE-7F3855916BD6}" type="pres">
      <dgm:prSet presAssocID="{B92D52ED-8F38-49AC-B9B2-C74F33052B4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AE1380D-7F01-4792-8065-E6840B372A23}" type="pres">
      <dgm:prSet presAssocID="{226D16B2-1BEC-4317-BCA7-1E44C7C4F3C7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4F85DF4-36BA-4264-859A-B424147E5DB4}" type="pres">
      <dgm:prSet presAssocID="{226D16B2-1BEC-4317-BCA7-1E44C7C4F3C7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05505904-324F-4FA0-85E0-9C0B9CE19D0F}" type="pres">
      <dgm:prSet presAssocID="{6F48F3C2-195B-4F2E-8BF5-C7E176DBDDA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DC8663-2C03-479A-9A2B-FD2A24EB5DF2}" type="pres">
      <dgm:prSet presAssocID="{2B416E43-520F-4F07-B045-ED8A3A20D137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A624D8D8-852D-4E70-B75E-D21F1C19E4B1}" type="pres">
      <dgm:prSet presAssocID="{2B416E43-520F-4F07-B045-ED8A3A20D137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2F42A1D-6E9A-424E-B9CB-7EE7EDCDEA9E}" type="pres">
      <dgm:prSet presAssocID="{882A7810-DC63-4A11-9273-4F3DD5C1574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261B81C-2734-4464-B78D-8187BB9101E5}" srcId="{0D3A5254-A0A7-49A7-97F3-8345C8DC266E}" destId="{B92D52ED-8F38-49AC-B9B2-C74F33052B47}" srcOrd="0" destOrd="0" parTransId="{B78BF720-D44B-4807-8B5C-B94AC979B3C2}" sibTransId="{226D16B2-1BEC-4317-BCA7-1E44C7C4F3C7}"/>
    <dgm:cxn modelId="{386670ED-FA6E-49DC-B07B-EFA01F732D1D}" type="presOf" srcId="{2B416E43-520F-4F07-B045-ED8A3A20D137}" destId="{A624D8D8-852D-4E70-B75E-D21F1C19E4B1}" srcOrd="1" destOrd="0" presId="urn:microsoft.com/office/officeart/2005/8/layout/process1"/>
    <dgm:cxn modelId="{DB47D246-AC22-4031-B7B5-79D9F31DF660}" type="presOf" srcId="{6F48F3C2-195B-4F2E-8BF5-C7E176DBDDA9}" destId="{05505904-324F-4FA0-85E0-9C0B9CE19D0F}" srcOrd="0" destOrd="0" presId="urn:microsoft.com/office/officeart/2005/8/layout/process1"/>
    <dgm:cxn modelId="{71BDBC5A-9491-4972-975D-D7AB019A077F}" type="presOf" srcId="{882A7810-DC63-4A11-9273-4F3DD5C1574E}" destId="{62F42A1D-6E9A-424E-B9CB-7EE7EDCDEA9E}" srcOrd="0" destOrd="0" presId="urn:microsoft.com/office/officeart/2005/8/layout/process1"/>
    <dgm:cxn modelId="{AFF20E13-53DC-4890-AE83-AD09837B5774}" type="presOf" srcId="{226D16B2-1BEC-4317-BCA7-1E44C7C4F3C7}" destId="{E4F85DF4-36BA-4264-859A-B424147E5DB4}" srcOrd="1" destOrd="0" presId="urn:microsoft.com/office/officeart/2005/8/layout/process1"/>
    <dgm:cxn modelId="{ED624E97-7F28-413A-B818-6DEE50871AFE}" srcId="{0D3A5254-A0A7-49A7-97F3-8345C8DC266E}" destId="{882A7810-DC63-4A11-9273-4F3DD5C1574E}" srcOrd="2" destOrd="0" parTransId="{CDC10693-7672-4B3C-BEC9-7100AD9C1F6B}" sibTransId="{80BA8DAF-6294-42F8-8DAB-5459414422AB}"/>
    <dgm:cxn modelId="{9943E46E-C216-4D10-941B-6F2DC0AE1760}" type="presOf" srcId="{226D16B2-1BEC-4317-BCA7-1E44C7C4F3C7}" destId="{7AE1380D-7F01-4792-8065-E6840B372A23}" srcOrd="0" destOrd="0" presId="urn:microsoft.com/office/officeart/2005/8/layout/process1"/>
    <dgm:cxn modelId="{1C7D090A-4EF5-4DE1-A7FA-89354B0FA499}" srcId="{0D3A5254-A0A7-49A7-97F3-8345C8DC266E}" destId="{6F48F3C2-195B-4F2E-8BF5-C7E176DBDDA9}" srcOrd="1" destOrd="0" parTransId="{0C903AAF-B267-4A04-A6DD-8B95D7E3A1A1}" sibTransId="{2B416E43-520F-4F07-B045-ED8A3A20D137}"/>
    <dgm:cxn modelId="{4D322CF0-91AF-4778-BDF2-4FBC2BFB33F8}" type="presOf" srcId="{2B416E43-520F-4F07-B045-ED8A3A20D137}" destId="{F8DC8663-2C03-479A-9A2B-FD2A24EB5DF2}" srcOrd="0" destOrd="0" presId="urn:microsoft.com/office/officeart/2005/8/layout/process1"/>
    <dgm:cxn modelId="{E3D7FE8B-99A9-4384-B90D-1403DB3BA55B}" type="presOf" srcId="{B92D52ED-8F38-49AC-B9B2-C74F33052B47}" destId="{6A13709A-3295-4FE8-A2BE-7F3855916BD6}" srcOrd="0" destOrd="0" presId="urn:microsoft.com/office/officeart/2005/8/layout/process1"/>
    <dgm:cxn modelId="{6C88CDBE-19FC-4375-A88D-3A49A7AEF49E}" type="presOf" srcId="{0D3A5254-A0A7-49A7-97F3-8345C8DC266E}" destId="{FE4D2BE0-33B5-4C2A-9FF9-4EDF728FD0EC}" srcOrd="0" destOrd="0" presId="urn:microsoft.com/office/officeart/2005/8/layout/process1"/>
    <dgm:cxn modelId="{79F7C5ED-6DB4-4E38-9F24-BBEA6B683F49}" type="presParOf" srcId="{FE4D2BE0-33B5-4C2A-9FF9-4EDF728FD0EC}" destId="{6A13709A-3295-4FE8-A2BE-7F3855916BD6}" srcOrd="0" destOrd="0" presId="urn:microsoft.com/office/officeart/2005/8/layout/process1"/>
    <dgm:cxn modelId="{FD790787-2830-4630-8109-1D8277269CE1}" type="presParOf" srcId="{FE4D2BE0-33B5-4C2A-9FF9-4EDF728FD0EC}" destId="{7AE1380D-7F01-4792-8065-E6840B372A23}" srcOrd="1" destOrd="0" presId="urn:microsoft.com/office/officeart/2005/8/layout/process1"/>
    <dgm:cxn modelId="{B68F8E11-8772-463D-8E22-C3BEDB425228}" type="presParOf" srcId="{7AE1380D-7F01-4792-8065-E6840B372A23}" destId="{E4F85DF4-36BA-4264-859A-B424147E5DB4}" srcOrd="0" destOrd="0" presId="urn:microsoft.com/office/officeart/2005/8/layout/process1"/>
    <dgm:cxn modelId="{CCA66E4D-A1C8-4598-8A1B-581DE46FC4E3}" type="presParOf" srcId="{FE4D2BE0-33B5-4C2A-9FF9-4EDF728FD0EC}" destId="{05505904-324F-4FA0-85E0-9C0B9CE19D0F}" srcOrd="2" destOrd="0" presId="urn:microsoft.com/office/officeart/2005/8/layout/process1"/>
    <dgm:cxn modelId="{E7152E32-99E7-4B3B-8CFD-AE6C7AC65AD5}" type="presParOf" srcId="{FE4D2BE0-33B5-4C2A-9FF9-4EDF728FD0EC}" destId="{F8DC8663-2C03-479A-9A2B-FD2A24EB5DF2}" srcOrd="3" destOrd="0" presId="urn:microsoft.com/office/officeart/2005/8/layout/process1"/>
    <dgm:cxn modelId="{CEAF8E4C-FF28-48A6-97EA-DCAB3756A20B}" type="presParOf" srcId="{F8DC8663-2C03-479A-9A2B-FD2A24EB5DF2}" destId="{A624D8D8-852D-4E70-B75E-D21F1C19E4B1}" srcOrd="0" destOrd="0" presId="urn:microsoft.com/office/officeart/2005/8/layout/process1"/>
    <dgm:cxn modelId="{9E66951B-7F34-4988-B003-9F31544B4118}" type="presParOf" srcId="{FE4D2BE0-33B5-4C2A-9FF9-4EDF728FD0EC}" destId="{62F42A1D-6E9A-424E-B9CB-7EE7EDCDEA9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3709A-3295-4FE8-A2BE-7F3855916BD6}">
      <dsp:nvSpPr>
        <dsp:cNvPr id="0" name=""/>
        <dsp:cNvSpPr/>
      </dsp:nvSpPr>
      <dsp:spPr>
        <a:xfrm>
          <a:off x="283" y="1430805"/>
          <a:ext cx="2457325" cy="1474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1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輸入喜好</a:t>
          </a:r>
          <a:endParaRPr lang="zh-TW" altLang="en-US" sz="3300" kern="1200" dirty="0"/>
        </a:p>
      </dsp:txBody>
      <dsp:txXfrm>
        <a:off x="43467" y="1473989"/>
        <a:ext cx="2370957" cy="1388027"/>
      </dsp:txXfrm>
    </dsp:sp>
    <dsp:sp modelId="{7AE1380D-7F01-4792-8065-E6840B372A23}">
      <dsp:nvSpPr>
        <dsp:cNvPr id="0" name=""/>
        <dsp:cNvSpPr/>
      </dsp:nvSpPr>
      <dsp:spPr>
        <a:xfrm>
          <a:off x="2703342" y="1863294"/>
          <a:ext cx="520953" cy="6094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600" kern="1200"/>
        </a:p>
      </dsp:txBody>
      <dsp:txXfrm>
        <a:off x="2703342" y="1985177"/>
        <a:ext cx="364667" cy="365650"/>
      </dsp:txXfrm>
    </dsp:sp>
    <dsp:sp modelId="{05505904-324F-4FA0-85E0-9C0B9CE19D0F}">
      <dsp:nvSpPr>
        <dsp:cNvPr id="0" name=""/>
        <dsp:cNvSpPr/>
      </dsp:nvSpPr>
      <dsp:spPr>
        <a:xfrm>
          <a:off x="3440540" y="1430805"/>
          <a:ext cx="3064776" cy="1474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1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找出同偏好者</a:t>
          </a:r>
          <a:endParaRPr lang="zh-TW" altLang="en-US" sz="3300" kern="1200" dirty="0"/>
        </a:p>
      </dsp:txBody>
      <dsp:txXfrm>
        <a:off x="3483724" y="1473989"/>
        <a:ext cx="2978408" cy="1388027"/>
      </dsp:txXfrm>
    </dsp:sp>
    <dsp:sp modelId="{F8DC8663-2C03-479A-9A2B-FD2A24EB5DF2}">
      <dsp:nvSpPr>
        <dsp:cNvPr id="0" name=""/>
        <dsp:cNvSpPr/>
      </dsp:nvSpPr>
      <dsp:spPr>
        <a:xfrm>
          <a:off x="6751049" y="1863294"/>
          <a:ext cx="520953" cy="6094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600" kern="1200"/>
        </a:p>
      </dsp:txBody>
      <dsp:txXfrm>
        <a:off x="6751049" y="1985177"/>
        <a:ext cx="364667" cy="365650"/>
      </dsp:txXfrm>
    </dsp:sp>
    <dsp:sp modelId="{62F42A1D-6E9A-424E-B9CB-7EE7EDCDEA9E}">
      <dsp:nvSpPr>
        <dsp:cNvPr id="0" name=""/>
        <dsp:cNvSpPr/>
      </dsp:nvSpPr>
      <dsp:spPr>
        <a:xfrm>
          <a:off x="7488247" y="1430805"/>
          <a:ext cx="2457325" cy="1474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"/>
        </a:scene3d>
        <a:sp3d extrusionH="12700" contourW="25400" prstMaterial="flat">
          <a:bevelT w="63500" h="152400" prst="angle"/>
          <a:contourClr>
            <a:schemeClr val="accent1">
              <a:hueOff val="0"/>
              <a:satOff val="0"/>
              <a:lumOff val="0"/>
              <a:alphaOff val="0"/>
              <a:shade val="27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推薦偏好者喜愛的電影</a:t>
          </a:r>
          <a:endParaRPr lang="zh-TW" altLang="en-US" sz="3300" kern="1200" dirty="0"/>
        </a:p>
      </dsp:txBody>
      <dsp:txXfrm>
        <a:off x="7531431" y="1473989"/>
        <a:ext cx="2370957" cy="13880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9FEEF-496D-4071-99EF-17395971D86D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426D8-D408-4701-A660-A6C27B1A22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314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26D8-D408-4701-A660-A6C27B1A220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42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26D8-D408-4701-A660-A6C27B1A220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40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26D8-D408-4701-A660-A6C27B1A220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173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zh-TW" sz="1200" dirty="0" smtClean="0"/>
              <a:t>蒐集電影劇本、利用網路爬蟲擷取</a:t>
            </a:r>
            <a:r>
              <a:rPr lang="en-US" altLang="zh-TW" sz="1200" dirty="0" smtClean="0"/>
              <a:t>IMDB</a:t>
            </a:r>
            <a:r>
              <a:rPr lang="zh-TW" altLang="zh-TW" sz="1200" dirty="0" smtClean="0"/>
              <a:t>電影資料庫</a:t>
            </a:r>
          </a:p>
          <a:p>
            <a:pPr lvl="0"/>
            <a:r>
              <a:rPr lang="zh-TW" altLang="zh-TW" sz="1200" dirty="0" smtClean="0"/>
              <a:t>對電影劇本進行文本分析，將其去蕪存菁，拆解成關乎「題材」的關鍵字，例如將《玩命關頭》拆解成「跑車」、「黑幫」、「竊盜」、「警匪」、「光頭」…</a:t>
            </a:r>
          </a:p>
          <a:p>
            <a:pPr lvl="0"/>
            <a:r>
              <a:rPr lang="zh-TW" altLang="zh-TW" sz="1200" dirty="0" smtClean="0"/>
              <a:t>創造最能切題的關鍵字以供選擇</a:t>
            </a:r>
          </a:p>
          <a:p>
            <a:pPr lvl="0"/>
            <a:r>
              <a:rPr lang="zh-TW" altLang="zh-TW" sz="1200" dirty="0" smtClean="0"/>
              <a:t>搜尋資料庫，找出最符合所選題材的電影片單</a:t>
            </a:r>
          </a:p>
          <a:p>
            <a:r>
              <a:rPr lang="zh-TW" altLang="zh-TW" sz="1200" dirty="0" smtClean="0"/>
              <a:t>依據既有電影預測電影熱門程度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26D8-D408-4701-A660-A6C27B1A220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38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26D8-D408-4701-A660-A6C27B1A220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807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出現「宇宙</a:t>
            </a:r>
            <a:r>
              <a:rPr lang="en-US" altLang="zh-TW" dirty="0" smtClean="0"/>
              <a:t>,</a:t>
            </a:r>
            <a:r>
              <a:rPr lang="zh-TW" altLang="en-US" dirty="0" smtClean="0"/>
              <a:t>公主」關鍵字的情況下，組合是「</a:t>
            </a:r>
            <a:r>
              <a:rPr lang="en-US" altLang="zh-TW" dirty="0" smtClean="0"/>
              <a:t>A</a:t>
            </a:r>
            <a:r>
              <a:rPr lang="zh-TW" altLang="en-US" dirty="0" smtClean="0"/>
              <a:t>」級的機率是多少？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A</a:t>
            </a:r>
            <a:r>
              <a:rPr lang="zh-TW" altLang="en-US" dirty="0" smtClean="0"/>
              <a:t>級別中 出現</a:t>
            </a:r>
            <a:r>
              <a:rPr lang="zh-TW" altLang="en-US" dirty="0" smtClean="0"/>
              <a:t>「宇宙</a:t>
            </a:r>
            <a:r>
              <a:rPr lang="en-US" altLang="zh-TW" dirty="0" smtClean="0"/>
              <a:t>,</a:t>
            </a:r>
            <a:r>
              <a:rPr lang="zh-TW" altLang="en-US" dirty="0" smtClean="0"/>
              <a:t>公主」的機率</a:t>
            </a:r>
            <a:endParaRPr lang="en-US" altLang="zh-TW" dirty="0" smtClean="0"/>
          </a:p>
          <a:p>
            <a:r>
              <a:rPr lang="en-US" altLang="zh-TW" dirty="0" smtClean="0"/>
              <a:t>A</a:t>
            </a:r>
            <a:r>
              <a:rPr lang="zh-TW" altLang="en-US" dirty="0" smtClean="0"/>
              <a:t>級別的機率</a:t>
            </a:r>
            <a:endParaRPr lang="en-US" altLang="zh-TW" dirty="0" smtClean="0"/>
          </a:p>
          <a:p>
            <a:r>
              <a:rPr lang="zh-TW" altLang="en-US" dirty="0" smtClean="0"/>
              <a:t>出現「宇宙</a:t>
            </a:r>
            <a:r>
              <a:rPr lang="en-US" altLang="zh-TW" dirty="0" smtClean="0"/>
              <a:t>,</a:t>
            </a:r>
            <a:r>
              <a:rPr lang="zh-TW" altLang="en-US" dirty="0" smtClean="0"/>
              <a:t>公主」組合的機率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26D8-D408-4701-A660-A6C27B1A220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530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P(A</a:t>
            </a:r>
            <a:r>
              <a:rPr lang="zh-TW" altLang="en-US" dirty="0" smtClean="0"/>
              <a:t>級別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26D8-D408-4701-A660-A6C27B1A220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23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E44CE-E954-48F1-B051-D7A0C18545DC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0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F6156-F7A0-42D3-B95D-846C8320F2BE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8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DA29-0510-42F6-82B3-19FF23E005E9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D36BF8-F80A-4E87-8BF5-171E681CA563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121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F80D-913C-450E-B232-05A0F9310F09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81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540D-5472-4781-8177-165A60EFFAFD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85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6281-D6C2-4183-9215-32160F1B0995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20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46D6-E78E-4D49-A957-7BDE5DE8FED9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24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F201-A333-4199-B83B-DF9AC49D3432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80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4D74-909F-4F71-9B60-7876317D2F2A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35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D630-F208-45AA-AD48-186B17A685CD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2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EC96-B476-49CC-B134-D6A272733EC6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81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05D3-D9CE-4C30-BFF6-28CE8117882A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50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E658-0BC5-4ADC-B413-6F6D1A728FEE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2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1E1A-CD17-4A70-8FDC-BC61B6A91497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2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AB68F-CFEC-47B3-8C0D-CC6F31DDA005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7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17D9-82D4-4B44-8926-8B6CD2D8E0EA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6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79778-C419-4A0B-A66A-EDB4AAC35B81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57728-8CDB-434F-B952-F4DC4BBA9962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E92A-5AA7-46E9-B8CE-7299F0F59347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52B5B-C6CF-44D1-BC9C-9EAC3E06DBFD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6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5C172-5850-4BAB-9C12-D65ED4438B03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1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01977BC-22E3-4B84-A9F3-D151B1F3512C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0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B551C17-2AE3-4802-A614-3AA67F171AFB}" type="datetime1">
              <a:rPr lang="en-US" altLang="zh-TW" smtClean="0"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7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Segoe Script" panose="020B0504020000000003" pitchFamily="34" charset="0"/>
              </a:rPr>
              <a:t>Drama</a:t>
            </a:r>
            <a:r>
              <a:rPr lang="zh-TW" altLang="en-US" dirty="0" smtClean="0">
                <a:latin typeface="Segoe Script" panose="020B0504020000000003" pitchFamily="34" charset="0"/>
              </a:rPr>
              <a:t> </a:t>
            </a:r>
            <a:r>
              <a:rPr lang="en-US" altLang="zh-TW" dirty="0" smtClean="0">
                <a:latin typeface="Segoe Script" panose="020B0504020000000003" pitchFamily="34" charset="0"/>
              </a:rPr>
              <a:t>maker</a:t>
            </a:r>
            <a:endParaRPr lang="zh-TW" altLang="en-US" dirty="0">
              <a:latin typeface="Segoe Script" panose="020B05040200000000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組長：石</a:t>
            </a:r>
            <a:r>
              <a:rPr lang="zh-TW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　平 </a:t>
            </a:r>
            <a:endParaRPr lang="en-US" altLang="zh-TW" sz="2400" dirty="0" smtClean="0">
              <a:solidFill>
                <a:schemeClr val="accent2">
                  <a:lumMod val="20000"/>
                  <a:lumOff val="8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ngsanaUPC" panose="02020603050405020304" pitchFamily="18" charset="-34"/>
            </a:endParaRPr>
          </a:p>
          <a:p>
            <a:r>
              <a:rPr lang="zh-TW" altLang="en-US" sz="24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組員</a:t>
            </a:r>
            <a:r>
              <a:rPr lang="zh-TW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：</a:t>
            </a:r>
            <a:r>
              <a:rPr lang="zh-TW" altLang="en-US" sz="24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林彥廷、陳盈慈、朱致宏</a:t>
            </a:r>
            <a:endParaRPr lang="zh-TW" alt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AngsanaUPC" panose="02020603050405020304" pitchFamily="18" charset="-34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宗旨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以遊戲的形式讓玩家主動輸入喜好題材的「組合」，做為片商和電視台購買電影播放權，甚至主動拍攝電影、影集的參考依據。</a:t>
            </a:r>
          </a:p>
          <a:p>
            <a:pPr lvl="0"/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給觀眾耳目一新的電影推薦，吸引觀眾觀看原本從沒想過會喜歡的電影。</a:t>
            </a:r>
          </a:p>
          <a:p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互動遊戲及另類的電影推薦系統，加深觀眾／訂閱戶的黏著度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資料擷取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Picture 6" descr="http://genkimedia.com/wp-content/uploads/2010/07/Icon_IM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0" y="1965960"/>
            <a:ext cx="2189065" cy="16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859833" y="3930566"/>
            <a:ext cx="1645772" cy="1752600"/>
            <a:chOff x="3282844" y="273277"/>
            <a:chExt cx="1645772" cy="1752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377" y="273277"/>
              <a:ext cx="1428750" cy="1752600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3282844" y="918894"/>
              <a:ext cx="164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Script</a:t>
              </a:r>
              <a:endPara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8" name="Picture 2" descr="http://3.bp.blogspot.com/-v8I8aUkrkr4/U3-EINx93MI/AAAAAAAAPHA/vFw9D3UB3HU/s1600/R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13" y="3034270"/>
            <a:ext cx="1550792" cy="11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379140" y="4280648"/>
            <a:ext cx="931665" cy="584775"/>
          </a:xfrm>
          <a:prstGeom prst="rect">
            <a:avLst/>
          </a:prstGeom>
          <a:noFill/>
          <a:effectLst>
            <a:glow rad="127000">
              <a:srgbClr val="66CCFF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 smtClean="0">
                <a:ln w="22225">
                  <a:noFill/>
                  <a:prstDash val="solid"/>
                </a:ln>
                <a:solidFill>
                  <a:srgbClr val="0000CC"/>
                </a:solidFill>
                <a:effectLst>
                  <a:glow rad="127000">
                    <a:srgbClr val="66CCFF"/>
                  </a:glow>
                </a:effectLst>
              </a:rPr>
              <a:t>(tm)</a:t>
            </a:r>
            <a:endParaRPr lang="zh-TW" altLang="en-US" sz="3200" b="1" dirty="0">
              <a:ln w="22225">
                <a:noFill/>
                <a:prstDash val="solid"/>
              </a:ln>
              <a:solidFill>
                <a:srgbClr val="0000CC"/>
              </a:solidFill>
              <a:effectLst>
                <a:glow rad="127000">
                  <a:srgbClr val="66CCFF"/>
                </a:glo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87625" y="2356071"/>
            <a:ext cx="163378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ML</a:t>
            </a:r>
            <a:r>
              <a:rPr lang="zh-TW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endParaRPr lang="en-US" altLang="zh-TW" sz="32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384682" y="2894680"/>
            <a:ext cx="569240" cy="7923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356330" y="3710506"/>
            <a:ext cx="597592" cy="9141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813753" y="3710506"/>
            <a:ext cx="657554" cy="8993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7103134" y="4212358"/>
            <a:ext cx="1512056" cy="12555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142530" y="6013454"/>
            <a:ext cx="19800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 smtClean="0">
                <a:ln/>
                <a:solidFill>
                  <a:srgbClr val="008000"/>
                </a:solidFill>
                <a:effectLst>
                  <a:glow rad="101600">
                    <a:srgbClr val="92D050">
                      <a:alpha val="60000"/>
                    </a:srgb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結構化資料</a:t>
            </a:r>
            <a:endParaRPr lang="zh-TW" altLang="en-US" sz="2800" b="1" dirty="0">
              <a:ln/>
              <a:solidFill>
                <a:srgbClr val="008000"/>
              </a:solidFill>
              <a:effectLst>
                <a:glow rad="101600">
                  <a:srgbClr val="92D050">
                    <a:alpha val="60000"/>
                  </a:srgbClr>
                </a:glo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5313556" y="4717745"/>
            <a:ext cx="1592347" cy="1419554"/>
            <a:chOff x="3404021" y="4422770"/>
            <a:chExt cx="1866071" cy="1566149"/>
          </a:xfrm>
        </p:grpSpPr>
        <p:pic>
          <p:nvPicPr>
            <p:cNvPr id="28" name="Picture 4" descr="http://database-technologies.com/img/database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50"/>
            <a:stretch/>
          </p:blipFill>
          <p:spPr bwMode="auto">
            <a:xfrm>
              <a:off x="3404021" y="4422770"/>
              <a:ext cx="1177165" cy="1477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database-technologies.com/img/database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50"/>
            <a:stretch/>
          </p:blipFill>
          <p:spPr bwMode="auto">
            <a:xfrm>
              <a:off x="4092927" y="4511809"/>
              <a:ext cx="1177165" cy="1477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/>
          <p:cNvGrpSpPr/>
          <p:nvPr/>
        </p:nvGrpSpPr>
        <p:grpSpPr>
          <a:xfrm>
            <a:off x="5901410" y="2510959"/>
            <a:ext cx="1834789" cy="1448344"/>
            <a:chOff x="6867331" y="1726164"/>
            <a:chExt cx="2090057" cy="1834925"/>
          </a:xfrm>
        </p:grpSpPr>
        <p:pic>
          <p:nvPicPr>
            <p:cNvPr id="4104" name="Picture 8" descr="http://www.softpolynomials.com/projectjunction/images/VS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6619" r="3039" b="13032"/>
            <a:stretch/>
          </p:blipFill>
          <p:spPr bwMode="auto">
            <a:xfrm>
              <a:off x="6867331" y="1726164"/>
              <a:ext cx="2090057" cy="1362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6946662" y="2976314"/>
              <a:ext cx="193139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3200" b="1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SSAS</a:t>
              </a:r>
              <a:endParaRPr lang="zh-TW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5313556" y="460269"/>
            <a:ext cx="3581169" cy="2210329"/>
            <a:chOff x="5138026" y="576003"/>
            <a:chExt cx="3581169" cy="2210329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8026" y="576003"/>
              <a:ext cx="3139314" cy="185749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38" name="矩形 37"/>
            <p:cNvSpPr/>
            <p:nvPr/>
          </p:nvSpPr>
          <p:spPr>
            <a:xfrm>
              <a:off x="7303423" y="2201557"/>
              <a:ext cx="141577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3200" dirty="0" smtClean="0">
                  <a:ln w="0"/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增益圖</a:t>
              </a:r>
              <a:endParaRPr lang="en-US" altLang="zh-TW" sz="320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40" name="直線單箭頭接點 39"/>
          <p:cNvCxnSpPr/>
          <p:nvPr/>
        </p:nvCxnSpPr>
        <p:spPr>
          <a:xfrm flipV="1">
            <a:off x="6515280" y="4126500"/>
            <a:ext cx="268075" cy="5926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8" name="Picture 12" descr="https://scontent-tpe1-1.xx.fbcdn.net/hphotos-xfp1/v/t34.0-12/13162538_10205337964803120_963056422_n.png?oh=9c05106b147e6e10075b125d50c5b67a&amp;oe=572B115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725" y="3243841"/>
            <a:ext cx="2924471" cy="162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4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趣味呈現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122" name="Picture 2" descr="http://media.arexworks.com/tf/am_skis/img/css3_html5_jquery_bootstr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0"/>
          <a:stretch/>
        </p:blipFill>
        <p:spPr bwMode="auto">
          <a:xfrm>
            <a:off x="1275357" y="1965960"/>
            <a:ext cx="295151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1275357" y="4192333"/>
            <a:ext cx="1209675" cy="1491012"/>
            <a:chOff x="2122811" y="4593772"/>
            <a:chExt cx="1209675" cy="149101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2811" y="4593772"/>
              <a:ext cx="1209675" cy="1066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197695" y="5438453"/>
              <a:ext cx="1059906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6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d3.js</a:t>
              </a:r>
              <a:endParaRPr lang="zh-TW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5124" name="Picture 4" descr="http://4.bp.blogspot.com/-RTR5yn-b2C8/UaID0dWx-XI/AAAAAAAAGTc/487tXntHlJM/s1600/jQuery+And+Ajax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2"/>
          <a:stretch/>
        </p:blipFill>
        <p:spPr bwMode="auto">
          <a:xfrm>
            <a:off x="2470517" y="4152772"/>
            <a:ext cx="2089428" cy="78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4.bp.blogspot.com/-RTR5yn-b2C8/UaID0dWx-XI/AAAAAAAAGTc/487tXntHlJM/s1600/jQuery+And+Ajax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2" b="25896"/>
          <a:stretch/>
        </p:blipFill>
        <p:spPr bwMode="auto">
          <a:xfrm>
            <a:off x="2601931" y="4933434"/>
            <a:ext cx="1826600" cy="79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zh/8/88/Java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845" y="959682"/>
            <a:ext cx="2596709" cy="259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3.bp.blogspot.com/-v8I8aUkrkr4/U3-EINx93MI/AAAAAAAAPHA/vFw9D3UB3HU/s1600/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820" y="1553962"/>
            <a:ext cx="1880440" cy="142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857" y="3703536"/>
            <a:ext cx="4480518" cy="2520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1" name="直線單箭頭接點 10"/>
          <p:cNvCxnSpPr/>
          <p:nvPr/>
        </p:nvCxnSpPr>
        <p:spPr>
          <a:xfrm flipV="1">
            <a:off x="4582309" y="2550112"/>
            <a:ext cx="1046591" cy="2036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7589240" y="2408556"/>
            <a:ext cx="1009752" cy="2036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>
          <a:xfrm>
            <a:off x="9618779" y="6223828"/>
            <a:ext cx="170621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Segoe Script" panose="020B0504020000000003" pitchFamily="34" charset="0"/>
              </a:rPr>
              <a:t>DEMO</a:t>
            </a:r>
            <a:endParaRPr lang="zh-TW" altLang="en-US" dirty="0">
              <a:latin typeface="Segoe Script" panose="020B0504020000000003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6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9293" y="431181"/>
            <a:ext cx="9875520" cy="1356360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文本分析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194" name="圖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6" y="1526937"/>
            <a:ext cx="5072749" cy="438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32" y="1399678"/>
            <a:ext cx="4508378" cy="4641207"/>
          </a:xfrm>
          <a:prstGeom prst="rect">
            <a:avLst/>
          </a:prstGeom>
        </p:spPr>
      </p:pic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5038532" y="2883297"/>
            <a:ext cx="1324947" cy="1126076"/>
          </a:xfrm>
          <a:prstGeom prst="rightArrow">
            <a:avLst>
              <a:gd name="adj1" fmla="val 50000"/>
              <a:gd name="adj2" fmla="val 61184"/>
            </a:avLst>
          </a:prstGeom>
          <a:solidFill>
            <a:srgbClr val="A5300F"/>
          </a:solidFill>
          <a:ln w="38100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7F5F0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9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0" y="1538861"/>
            <a:ext cx="9072677" cy="48152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039293" y="431181"/>
            <a:ext cx="9875520" cy="1356360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預測模型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Picture 8" descr="http://www.softpolynomials.com/projectjunction/images/V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" t="6619" r="3039" b="13032"/>
          <a:stretch/>
        </p:blipFill>
        <p:spPr bwMode="auto">
          <a:xfrm>
            <a:off x="9360861" y="5605153"/>
            <a:ext cx="1114142" cy="64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接點 21"/>
          <p:cNvCxnSpPr/>
          <p:nvPr/>
        </p:nvCxnSpPr>
        <p:spPr>
          <a:xfrm>
            <a:off x="3518098" y="2123446"/>
            <a:ext cx="66275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2582620" y="2123446"/>
            <a:ext cx="982133" cy="31908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標題 1"/>
          <p:cNvSpPr txBox="1">
            <a:spLocks/>
          </p:cNvSpPr>
          <p:nvPr/>
        </p:nvSpPr>
        <p:spPr>
          <a:xfrm>
            <a:off x="10214663" y="1493305"/>
            <a:ext cx="1614252" cy="7030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貝氏分類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向右箭號 26"/>
          <p:cNvSpPr/>
          <p:nvPr/>
        </p:nvSpPr>
        <p:spPr>
          <a:xfrm>
            <a:off x="9792652" y="1742036"/>
            <a:ext cx="481390" cy="20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5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https://scontent-tpe1-1.xx.fbcdn.net/hphotos-xfp1/v/t34.0-12/13162538_10205337964803120_963056422_n.png?oh=9c05106b147e6e10075b125d50c5b67a&amp;oe=572B11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08" y="1279703"/>
            <a:ext cx="9185051" cy="48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039293" y="431181"/>
            <a:ext cx="9875520" cy="1356360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決策樹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Picture 2" descr="http://3.bp.blogspot.com/-v8I8aUkrkr4/U3-EINx93MI/AAAAAAAAPHA/vFw9D3UB3HU/s1600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47" y="5938402"/>
            <a:ext cx="751448" cy="57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802226" y="410403"/>
            <a:ext cx="9875520" cy="1356360"/>
          </a:xfrm>
        </p:spPr>
        <p:txBody>
          <a:bodyPr/>
          <a:lstStyle/>
          <a:p>
            <a:r>
              <a:rPr lang="zh-TW" altLang="en-US" b="1" smtClean="0">
                <a:latin typeface="標楷體" panose="03000509000000000000" pitchFamily="65" charset="-120"/>
                <a:ea typeface="標楷體" panose="03000509000000000000" pitchFamily="65" charset="-120"/>
              </a:rPr>
              <a:t>貝氏分類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Picture 2" descr="http://3.bp.blogspot.com/-v8I8aUkrkr4/U3-EINx93MI/AAAAAAAAPHA/vFw9D3UB3HU/s1600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47" y="5992374"/>
            <a:ext cx="785315" cy="5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5214311" y="3620909"/>
            <a:ext cx="6090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62950" y="3235459"/>
            <a:ext cx="3672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P(A</a:t>
            </a:r>
            <a:r>
              <a:rPr lang="zh-TW" altLang="en-US" sz="3200" dirty="0" smtClean="0"/>
              <a:t>級別</a:t>
            </a:r>
            <a:r>
              <a:rPr lang="en-US" altLang="zh-TW" sz="3200" dirty="0" smtClean="0"/>
              <a:t>|</a:t>
            </a:r>
            <a:r>
              <a:rPr lang="zh-TW" altLang="en-US" sz="3200" dirty="0" smtClean="0"/>
              <a:t>宇宙</a:t>
            </a:r>
            <a:r>
              <a:rPr lang="en-US" altLang="zh-TW" sz="3200" dirty="0" smtClean="0"/>
              <a:t>,</a:t>
            </a:r>
            <a:r>
              <a:rPr lang="zh-TW" altLang="en-US" sz="3200" dirty="0" smtClean="0"/>
              <a:t>公主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 </a:t>
            </a:r>
            <a:endParaRPr lang="en-US" altLang="zh-TW" sz="3200" dirty="0"/>
          </a:p>
        </p:txBody>
      </p:sp>
      <p:sp>
        <p:nvSpPr>
          <p:cNvPr id="12" name="矩形 11"/>
          <p:cNvSpPr/>
          <p:nvPr/>
        </p:nvSpPr>
        <p:spPr>
          <a:xfrm>
            <a:off x="5214311" y="2788391"/>
            <a:ext cx="3672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P(</a:t>
            </a:r>
            <a:r>
              <a:rPr lang="zh-TW" altLang="en-US" sz="3200" dirty="0"/>
              <a:t>宇宙</a:t>
            </a:r>
            <a:r>
              <a:rPr lang="en-US" altLang="zh-TW" sz="3200" dirty="0"/>
              <a:t>,</a:t>
            </a:r>
            <a:r>
              <a:rPr lang="zh-TW" altLang="en-US" sz="3200" dirty="0"/>
              <a:t>公主</a:t>
            </a:r>
            <a:r>
              <a:rPr lang="en-US" altLang="zh-TW" sz="3200" dirty="0" smtClean="0"/>
              <a:t>|A</a:t>
            </a:r>
            <a:r>
              <a:rPr lang="zh-TW" altLang="en-US" sz="3200" dirty="0"/>
              <a:t>級別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 </a:t>
            </a:r>
            <a:endParaRPr lang="en-US" altLang="zh-TW" sz="3200" dirty="0"/>
          </a:p>
        </p:txBody>
      </p:sp>
      <p:sp>
        <p:nvSpPr>
          <p:cNvPr id="13" name="矩形 12"/>
          <p:cNvSpPr/>
          <p:nvPr/>
        </p:nvSpPr>
        <p:spPr>
          <a:xfrm>
            <a:off x="9270888" y="2788391"/>
            <a:ext cx="1829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P(A</a:t>
            </a:r>
            <a:r>
              <a:rPr lang="zh-TW" altLang="en-US" sz="3200" dirty="0"/>
              <a:t>級別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 </a:t>
            </a:r>
            <a:endParaRPr lang="en-US" altLang="zh-TW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744525" y="2788391"/>
            <a:ext cx="72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X</a:t>
            </a:r>
            <a:endParaRPr lang="zh-TW" altLang="en-US" sz="3200" dirty="0"/>
          </a:p>
        </p:txBody>
      </p:sp>
      <p:sp>
        <p:nvSpPr>
          <p:cNvPr id="16" name="矩形 15"/>
          <p:cNvSpPr/>
          <p:nvPr/>
        </p:nvSpPr>
        <p:spPr>
          <a:xfrm>
            <a:off x="7149413" y="3748235"/>
            <a:ext cx="2497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P(</a:t>
            </a:r>
            <a:r>
              <a:rPr lang="zh-TW" altLang="en-US" sz="3200" dirty="0" smtClean="0"/>
              <a:t>宇宙</a:t>
            </a:r>
            <a:r>
              <a:rPr lang="en-US" altLang="zh-TW" sz="3200" dirty="0" smtClean="0"/>
              <a:t>,</a:t>
            </a:r>
            <a:r>
              <a:rPr lang="zh-TW" altLang="en-US" sz="3200" dirty="0" smtClean="0"/>
              <a:t>公主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 </a:t>
            </a:r>
            <a:endParaRPr lang="en-US" altLang="zh-TW" sz="3200" dirty="0"/>
          </a:p>
        </p:txBody>
      </p:sp>
      <p:sp>
        <p:nvSpPr>
          <p:cNvPr id="17" name="矩形 16"/>
          <p:cNvSpPr/>
          <p:nvPr/>
        </p:nvSpPr>
        <p:spPr>
          <a:xfrm>
            <a:off x="4586923" y="3183793"/>
            <a:ext cx="4762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=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82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702" y="1324006"/>
            <a:ext cx="7373142" cy="508238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802226" y="410403"/>
            <a:ext cx="9875520" cy="1356360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貝氏分類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Picture 2" descr="http://3.bp.blogspot.com/-v8I8aUkrkr4/U3-EINx93MI/AAAAAAAAPHA/vFw9D3UB3HU/s1600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47" y="5992374"/>
            <a:ext cx="785315" cy="59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77" y="1547124"/>
            <a:ext cx="8347531" cy="4695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039293" y="431181"/>
            <a:ext cx="9875520" cy="1356360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未來願景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60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448451"/>
            <a:ext cx="5542384" cy="3955597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" y="4108387"/>
            <a:ext cx="4130349" cy="232332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58" y="3129307"/>
            <a:ext cx="2476802" cy="330240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49" y="478988"/>
            <a:ext cx="4099249" cy="23058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98" y="4117718"/>
            <a:ext cx="4130349" cy="2323322"/>
          </a:xfrm>
          <a:prstGeom prst="rect">
            <a:avLst/>
          </a:prstGeom>
        </p:spPr>
      </p:pic>
      <p:sp>
        <p:nvSpPr>
          <p:cNvPr id="13" name="Shape 59"/>
          <p:cNvSpPr>
            <a:spLocks noGrp="1"/>
          </p:cNvSpPr>
          <p:nvPr>
            <p:ph type="title"/>
          </p:nvPr>
        </p:nvSpPr>
        <p:spPr>
          <a:xfrm>
            <a:off x="6213104" y="2784517"/>
            <a:ext cx="2695251" cy="1333500"/>
          </a:xfrm>
          <a:prstGeom prst="rect">
            <a:avLst/>
          </a:prstGeom>
        </p:spPr>
        <p:txBody>
          <a:bodyPr>
            <a:normAutofit/>
          </a:bodyPr>
          <a:lstStyle>
            <a:lvl1pPr defTabSz="329184">
              <a:lnSpc>
                <a:spcPct val="100000"/>
              </a:lnSpc>
              <a:defRPr spc="100"/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3200" cap="all" spc="100" dirty="0">
                <a:solidFill>
                  <a:schemeClr val="bg1"/>
                </a:solidFill>
                <a:effectLst>
                  <a:glow rad="228600">
                    <a:srgbClr val="FF9933"/>
                  </a:glow>
                </a:effectLst>
              </a:rPr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11180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3490" y="3229491"/>
            <a:ext cx="6556575" cy="1574181"/>
          </a:xfrm>
        </p:spPr>
        <p:txBody>
          <a:bodyPr>
            <a:normAutofit fontScale="77500" lnSpcReduction="20000"/>
          </a:bodyPr>
          <a:lstStyle/>
          <a:p>
            <a:pPr marL="45720" indent="0" algn="ctr">
              <a:buNone/>
            </a:pPr>
            <a:r>
              <a:rPr lang="en-US" altLang="zh-TW" sz="9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THANK YOU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89051" y="809691"/>
            <a:ext cx="1990493" cy="1356360"/>
          </a:xfrm>
        </p:spPr>
        <p:txBody>
          <a:bodyPr/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石　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平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821179" y="3443435"/>
            <a:ext cx="4425797" cy="2364577"/>
            <a:chOff x="2949595" y="-178849"/>
            <a:chExt cx="3379808" cy="2618933"/>
          </a:xfrm>
        </p:grpSpPr>
        <p:sp>
          <p:nvSpPr>
            <p:cNvPr id="5" name="圓角矩形 4"/>
            <p:cNvSpPr/>
            <p:nvPr/>
          </p:nvSpPr>
          <p:spPr>
            <a:xfrm>
              <a:off x="2949595" y="-178849"/>
              <a:ext cx="3379808" cy="26189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圓角矩形 4"/>
            <p:cNvSpPr/>
            <p:nvPr/>
          </p:nvSpPr>
          <p:spPr>
            <a:xfrm>
              <a:off x="2949595" y="-178849"/>
              <a:ext cx="3151047" cy="25183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網頁前端製作</a:t>
              </a:r>
              <a:endParaRPr lang="en-US" altLang="zh-TW" sz="2400" dirty="0" smtClean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TW" sz="24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ETL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資料庫設計</a:t>
              </a:r>
              <a:endParaRPr lang="en-US" altLang="zh-TW" sz="2400" kern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程式邏輯撰寫</a:t>
              </a:r>
              <a:endParaRPr lang="en-US" altLang="zh-TW" sz="2400" kern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網路爬蟲</a:t>
              </a:r>
              <a:endParaRPr lang="en-US" altLang="zh-TW" sz="2400" kern="12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文本分析</a:t>
              </a:r>
              <a:endParaRPr lang="zh-TW" altLang="en-US" sz="2400" kern="1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81" y="4004064"/>
            <a:ext cx="2103302" cy="2206943"/>
          </a:xfrm>
          <a:prstGeom prst="rect">
            <a:avLst/>
          </a:prstGeom>
        </p:spPr>
      </p:pic>
      <p:pic>
        <p:nvPicPr>
          <p:cNvPr id="7" name="Picture 2" descr="https://scontent-tpe1-1.xx.fbcdn.net/hphotos-xft1/v/t1.0-9/13102728_10153628796043947_120725547777848642_n.jpg?oh=72f93b73b55c31c3c521940d608bcb2e&amp;oe=57AD9BF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5" r="9076"/>
          <a:stretch/>
        </p:blipFill>
        <p:spPr bwMode="auto">
          <a:xfrm>
            <a:off x="7009226" y="1015574"/>
            <a:ext cx="2587794" cy="4855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grpSp>
        <p:nvGrpSpPr>
          <p:cNvPr id="9" name="群組 8"/>
          <p:cNvGrpSpPr/>
          <p:nvPr/>
        </p:nvGrpSpPr>
        <p:grpSpPr>
          <a:xfrm>
            <a:off x="1821179" y="1959928"/>
            <a:ext cx="4425797" cy="1292359"/>
            <a:chOff x="2949595" y="-178849"/>
            <a:chExt cx="3379808" cy="2618933"/>
          </a:xfrm>
        </p:grpSpPr>
        <p:sp>
          <p:nvSpPr>
            <p:cNvPr id="10" name="圓角矩形 9"/>
            <p:cNvSpPr/>
            <p:nvPr/>
          </p:nvSpPr>
          <p:spPr>
            <a:xfrm>
              <a:off x="2949595" y="-178849"/>
              <a:ext cx="3379808" cy="26189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圓角矩形 4"/>
            <p:cNvSpPr/>
            <p:nvPr/>
          </p:nvSpPr>
          <p:spPr>
            <a:xfrm>
              <a:off x="2949595" y="-178849"/>
              <a:ext cx="3151047" cy="25183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輔仁大學 西班牙文系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瑞典商</a:t>
              </a:r>
              <a:r>
                <a: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Ekman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&amp; </a:t>
              </a:r>
              <a:r>
                <a: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Co</a:t>
              </a:r>
              <a:r>
                <a:rPr lang="zh-TW" altLang="en-US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業務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經理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人本文教基金會 文</a:t>
              </a:r>
              <a:r>
                <a:rPr lang="zh-TW" altLang="en-US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案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2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6160" y="1244914"/>
            <a:ext cx="1964963" cy="882521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林彥廷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665930" y="3400865"/>
            <a:ext cx="4076844" cy="2767644"/>
            <a:chOff x="1590309" y="2422179"/>
            <a:chExt cx="3661659" cy="2767644"/>
          </a:xfrm>
        </p:grpSpPr>
        <p:grpSp>
          <p:nvGrpSpPr>
            <p:cNvPr id="4" name="群組 3"/>
            <p:cNvGrpSpPr/>
            <p:nvPr/>
          </p:nvGrpSpPr>
          <p:grpSpPr>
            <a:xfrm>
              <a:off x="1590309" y="2422179"/>
              <a:ext cx="3661659" cy="2534903"/>
              <a:chOff x="2949595" y="-178849"/>
              <a:chExt cx="3379808" cy="2618933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2949595" y="-178849"/>
                <a:ext cx="3379808" cy="261893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" name="圓角矩形 4"/>
              <p:cNvSpPr/>
              <p:nvPr/>
            </p:nvSpPr>
            <p:spPr>
              <a:xfrm>
                <a:off x="2949595" y="-178849"/>
                <a:ext cx="3151048" cy="25183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zh-TW" altLang="en-US" sz="24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7" name="圓角矩形 4"/>
            <p:cNvSpPr/>
            <p:nvPr/>
          </p:nvSpPr>
          <p:spPr>
            <a:xfrm>
              <a:off x="1676465" y="2528520"/>
              <a:ext cx="3575503" cy="26613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marL="177800" lvl="1" indent="-1778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標楷體" panose="03000509000000000000" pitchFamily="65" charset="-120"/>
                <a:buChar char="‧"/>
              </a:pP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網頁</a:t>
              </a:r>
              <a:r>
                <a: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前端製作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7800" lvl="1" indent="-1778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標楷體" panose="03000509000000000000" pitchFamily="65" charset="-120"/>
                <a:buChar char="‧"/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ETL</a:t>
              </a:r>
            </a:p>
            <a:p>
              <a:pPr marL="177800" lvl="1" indent="-1778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標楷體" panose="03000509000000000000" pitchFamily="65" charset="-120"/>
                <a:buChar char="‧"/>
                <a:tabLst>
                  <a:tab pos="177800" algn="l"/>
                </a:tabLst>
              </a:pPr>
              <a:r>
                <a: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資料庫設計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7800" lvl="1" indent="-1778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標楷體" panose="03000509000000000000" pitchFamily="65" charset="-120"/>
                <a:buChar char="‧"/>
              </a:pPr>
              <a:r>
                <a: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程式邏輯撰寫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77800" lvl="1" indent="-1778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標楷體" panose="03000509000000000000" pitchFamily="65" charset="-120"/>
                <a:buChar char="‧"/>
              </a:pPr>
              <a:r>
                <a: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資料分析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271463" lvl="1" indent="-271463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標楷體" panose="03000509000000000000" pitchFamily="65" charset="-120"/>
                <a:buChar char="‧"/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Domain Knowledge</a:t>
              </a:r>
              <a:r>
                <a: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研究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56" y="803304"/>
            <a:ext cx="2854029" cy="5195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92" y="4280069"/>
            <a:ext cx="2103302" cy="2206943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665930" y="1918916"/>
            <a:ext cx="4076844" cy="1292359"/>
            <a:chOff x="2949595" y="-178849"/>
            <a:chExt cx="3379808" cy="2618933"/>
          </a:xfrm>
        </p:grpSpPr>
        <p:sp>
          <p:nvSpPr>
            <p:cNvPr id="11" name="圓角矩形 10"/>
            <p:cNvSpPr/>
            <p:nvPr/>
          </p:nvSpPr>
          <p:spPr>
            <a:xfrm>
              <a:off x="2949595" y="-178849"/>
              <a:ext cx="3379808" cy="26189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圓角矩形 4"/>
            <p:cNvSpPr/>
            <p:nvPr/>
          </p:nvSpPr>
          <p:spPr>
            <a:xfrm>
              <a:off x="2949595" y="-178849"/>
              <a:ext cx="3151047" cy="25183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台灣大學 森林所碩士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中央研究院植微所實習生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國科會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CAZ, PM2.5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計畫</a:t>
              </a:r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1215" y="1024543"/>
            <a:ext cx="2157761" cy="1356360"/>
          </a:xfrm>
        </p:spPr>
        <p:txBody>
          <a:bodyPr>
            <a:normAutofit fontScale="90000"/>
          </a:bodyPr>
          <a:lstStyle/>
          <a:p>
            <a:pPr lvl="0"/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朱致宏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826382" y="3389960"/>
            <a:ext cx="4818871" cy="2383811"/>
            <a:chOff x="2038399" y="2606735"/>
            <a:chExt cx="3359163" cy="2383811"/>
          </a:xfrm>
        </p:grpSpPr>
        <p:sp>
          <p:nvSpPr>
            <p:cNvPr id="6" name="圓角矩形 5"/>
            <p:cNvSpPr/>
            <p:nvPr/>
          </p:nvSpPr>
          <p:spPr>
            <a:xfrm>
              <a:off x="2038399" y="2606735"/>
              <a:ext cx="3142061" cy="238381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圓角矩形 4"/>
            <p:cNvSpPr/>
            <p:nvPr/>
          </p:nvSpPr>
          <p:spPr>
            <a:xfrm>
              <a:off x="2058568" y="2628005"/>
              <a:ext cx="3338994" cy="234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ETL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資料分析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資料庫設計</a:t>
              </a:r>
              <a:endPara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機器學習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資料視覺化</a:t>
              </a:r>
              <a:endPara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文</a:t>
              </a:r>
              <a:r>
                <a: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本分析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906" y="4264761"/>
            <a:ext cx="2103302" cy="2206943"/>
          </a:xfrm>
          <a:prstGeom prst="rect">
            <a:avLst/>
          </a:prstGeom>
        </p:spPr>
      </p:pic>
      <p:pic>
        <p:nvPicPr>
          <p:cNvPr id="2050" name="Picture 2" descr="https://scontent-tpe1-1.xx.fbcdn.net/hphotos-xal1/v/t34.0-12/13101264_10205337647875197_1849775550_n.png?oh=13f851bdc91cff3809798cd9981a95fd&amp;oe=572B2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208" y="890287"/>
            <a:ext cx="2459720" cy="5157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839167" y="1937476"/>
            <a:ext cx="4492275" cy="1292359"/>
            <a:chOff x="2949595" y="-178849"/>
            <a:chExt cx="3379808" cy="2618933"/>
          </a:xfrm>
        </p:grpSpPr>
        <p:sp>
          <p:nvSpPr>
            <p:cNvPr id="9" name="圓角矩形 8"/>
            <p:cNvSpPr/>
            <p:nvPr/>
          </p:nvSpPr>
          <p:spPr>
            <a:xfrm>
              <a:off x="2949595" y="-178849"/>
              <a:ext cx="3379808" cy="26189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圓角矩形 4"/>
            <p:cNvSpPr/>
            <p:nvPr/>
          </p:nvSpPr>
          <p:spPr>
            <a:xfrm>
              <a:off x="2949595" y="-178849"/>
              <a:ext cx="3151047" cy="25183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淡江大學 統計系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玉山銀行巨量資料商機大賽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牙醫師全聯會資料處理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4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64351" y="906793"/>
            <a:ext cx="2106003" cy="1356360"/>
          </a:xfrm>
        </p:spPr>
        <p:txBody>
          <a:bodyPr>
            <a:normAutofit/>
          </a:bodyPr>
          <a:lstStyle/>
          <a:p>
            <a:pPr lvl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ngsanaUPC" panose="02020603050405020304" pitchFamily="18" charset="-34"/>
              </a:rPr>
              <a:t>陳盈慈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671216" y="3600907"/>
            <a:ext cx="4492275" cy="1994654"/>
            <a:chOff x="2949595" y="-178850"/>
            <a:chExt cx="3379808" cy="2618934"/>
          </a:xfrm>
        </p:grpSpPr>
        <p:sp>
          <p:nvSpPr>
            <p:cNvPr id="5" name="圓角矩形 4"/>
            <p:cNvSpPr/>
            <p:nvPr/>
          </p:nvSpPr>
          <p:spPr>
            <a:xfrm>
              <a:off x="2949595" y="-178849"/>
              <a:ext cx="3379808" cy="26189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圓角矩形 4"/>
            <p:cNvSpPr/>
            <p:nvPr/>
          </p:nvSpPr>
          <p:spPr>
            <a:xfrm>
              <a:off x="2955160" y="-178850"/>
              <a:ext cx="3374243" cy="25183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網頁前端製作</a:t>
              </a:r>
              <a:endPara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ETL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資料分析</a:t>
              </a:r>
              <a:endPara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網路爬蟲</a:t>
              </a:r>
              <a:endPara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Domain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Knowledge</a:t>
              </a:r>
              <a:r>
                <a:rPr lang="zh-TW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研究</a:t>
              </a:r>
              <a:endPara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80" y="4016885"/>
            <a:ext cx="2103302" cy="22069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7075" y="985341"/>
            <a:ext cx="2718184" cy="4942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671216" y="2085643"/>
            <a:ext cx="4492275" cy="1292359"/>
            <a:chOff x="2949595" y="-178849"/>
            <a:chExt cx="3379808" cy="2618933"/>
          </a:xfrm>
        </p:grpSpPr>
        <p:sp>
          <p:nvSpPr>
            <p:cNvPr id="10" name="圓角矩形 9"/>
            <p:cNvSpPr/>
            <p:nvPr/>
          </p:nvSpPr>
          <p:spPr>
            <a:xfrm>
              <a:off x="2949595" y="-178849"/>
              <a:ext cx="3379808" cy="26189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圓角矩形 4"/>
            <p:cNvSpPr/>
            <p:nvPr/>
          </p:nvSpPr>
          <p:spPr>
            <a:xfrm>
              <a:off x="2949595" y="-178849"/>
              <a:ext cx="3151047" cy="25183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聯合大學 經管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&amp;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資工系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TW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AMIT </a:t>
              </a:r>
              <a:r>
                <a:rPr lang="zh-TW" altLang="en-US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研討會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管理個案競賽 亞軍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25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143000" y="240632"/>
            <a:ext cx="10103141" cy="6360695"/>
            <a:chOff x="757364" y="28963"/>
            <a:chExt cx="10644141" cy="68290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364" y="28963"/>
              <a:ext cx="10644141" cy="6829037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1274508" y="368216"/>
              <a:ext cx="9609851" cy="6150530"/>
              <a:chOff x="1274416" y="609600"/>
              <a:chExt cx="9609851" cy="6150530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067" y="609600"/>
                <a:ext cx="9601200" cy="1028700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5"/>
              <a:srcRect l="-83" t="1" r="4190" b="42109"/>
              <a:stretch/>
            </p:blipFill>
            <p:spPr>
              <a:xfrm>
                <a:off x="1274416" y="1582441"/>
                <a:ext cx="9608905" cy="5177689"/>
              </a:xfrm>
              <a:prstGeom prst="rect">
                <a:avLst/>
              </a:prstGeom>
            </p:spPr>
          </p:pic>
        </p:grp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7768924" y="1904605"/>
            <a:ext cx="2682355" cy="2190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2" descr="http://photo.sofun.tw/2015/03/CPBL-Online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026" y="1929572"/>
            <a:ext cx="2682355" cy="153674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7688289" y="3418065"/>
            <a:ext cx="27620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中華職棒   誰與爭鋒</a:t>
            </a:r>
            <a:endParaRPr lang="en-US" altLang="zh-TW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敬請期待</a:t>
            </a:r>
            <a:r>
              <a:rPr lang="en-US" altLang="zh-TW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TW" alt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18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資料庫圖表 9"/>
          <p:cNvGraphicFramePr/>
          <p:nvPr>
            <p:extLst>
              <p:ext uri="{D42A27DB-BD31-4B8C-83A1-F6EECF244321}">
                <p14:modId xmlns:p14="http://schemas.microsoft.com/office/powerpoint/2010/main" val="1324679477"/>
              </p:ext>
            </p:extLst>
          </p:nvPr>
        </p:nvGraphicFramePr>
        <p:xfrm>
          <a:off x="1089890" y="1607594"/>
          <a:ext cx="9945857" cy="4336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884705" y="805161"/>
            <a:ext cx="4698723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傳統電影推薦系統</a:t>
            </a:r>
          </a:p>
        </p:txBody>
      </p:sp>
    </p:spTree>
    <p:extLst>
      <p:ext uri="{BB962C8B-B14F-4D97-AF65-F5344CB8AC3E}">
        <p14:creationId xmlns:p14="http://schemas.microsoft.com/office/powerpoint/2010/main" val="11367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619304440"/>
              </p:ext>
            </p:extLst>
          </p:nvPr>
        </p:nvGraphicFramePr>
        <p:xfrm>
          <a:off x="1248510" y="1912776"/>
          <a:ext cx="9688945" cy="376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878902" y="805161"/>
            <a:ext cx="6673623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TW" sz="4400" b="1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Drama Maker</a:t>
            </a: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電影推薦系統</a:t>
            </a:r>
          </a:p>
        </p:txBody>
      </p:sp>
    </p:spTree>
    <p:extLst>
      <p:ext uri="{BB962C8B-B14F-4D97-AF65-F5344CB8AC3E}">
        <p14:creationId xmlns:p14="http://schemas.microsoft.com/office/powerpoint/2010/main" val="18117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基礎">
  <a:themeElements>
    <a:clrScheme name="紅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TM02900720[[fn=積分]]</Template>
  <TotalTime>869</TotalTime>
  <Words>462</Words>
  <Application>Microsoft Office PowerPoint</Application>
  <PresentationFormat>寬螢幕</PresentationFormat>
  <Paragraphs>120</Paragraphs>
  <Slides>20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AngsanaUPC</vt:lpstr>
      <vt:lpstr>新細明體</vt:lpstr>
      <vt:lpstr>標楷體</vt:lpstr>
      <vt:lpstr>Broadway</vt:lpstr>
      <vt:lpstr>Calibri</vt:lpstr>
      <vt:lpstr>Calibri Light</vt:lpstr>
      <vt:lpstr>Corbel</vt:lpstr>
      <vt:lpstr>Segoe Script</vt:lpstr>
      <vt:lpstr>Segoe UI Black</vt:lpstr>
      <vt:lpstr>Wingdings 2</vt:lpstr>
      <vt:lpstr>HDOfficeLightV0</vt:lpstr>
      <vt:lpstr>基礎</vt:lpstr>
      <vt:lpstr>Drama maker</vt:lpstr>
      <vt:lpstr>Hackathon</vt:lpstr>
      <vt:lpstr>石　平</vt:lpstr>
      <vt:lpstr>林彥廷 </vt:lpstr>
      <vt:lpstr> 朱致宏  </vt:lpstr>
      <vt:lpstr>陳盈慈</vt:lpstr>
      <vt:lpstr>PowerPoint 簡報</vt:lpstr>
      <vt:lpstr>PowerPoint 簡報</vt:lpstr>
      <vt:lpstr>PowerPoint 簡報</vt:lpstr>
      <vt:lpstr>宗旨</vt:lpstr>
      <vt:lpstr>資料擷取</vt:lpstr>
      <vt:lpstr>趣味呈現</vt:lpstr>
      <vt:lpstr>DEMO</vt:lpstr>
      <vt:lpstr>文本分析</vt:lpstr>
      <vt:lpstr>預測模型</vt:lpstr>
      <vt:lpstr>決策樹</vt:lpstr>
      <vt:lpstr>貝氏分類</vt:lpstr>
      <vt:lpstr>貝氏分類</vt:lpstr>
      <vt:lpstr>未來願景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Dramamaker</dc:title>
  <dc:creator>Student</dc:creator>
  <cp:lastModifiedBy>朱致宏</cp:lastModifiedBy>
  <cp:revision>49</cp:revision>
  <dcterms:created xsi:type="dcterms:W3CDTF">2016-04-27T07:37:57Z</dcterms:created>
  <dcterms:modified xsi:type="dcterms:W3CDTF">2016-05-04T18:49:52Z</dcterms:modified>
</cp:coreProperties>
</file>